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7" r:id="rId3"/>
    <p:sldId id="265" r:id="rId4"/>
    <p:sldId id="258" r:id="rId5"/>
    <p:sldId id="259" r:id="rId6"/>
    <p:sldId id="261" r:id="rId7"/>
    <p:sldId id="262" r:id="rId8"/>
    <p:sldId id="264" r:id="rId9"/>
    <p:sldId id="266" r:id="rId10"/>
    <p:sldId id="263" r:id="rId11"/>
  </p:sldIdLst>
  <p:sldSz cx="9144000" cy="6858000" type="screen4x3"/>
  <p:notesSz cx="6858000" cy="9144000"/>
  <p:embeddedFontLst>
    <p:embeddedFont>
      <p:font typeface="Segoe UI" pitchFamily="34" charset="0"/>
      <p:regular r:id="rId12"/>
      <p:bold r:id="rId13"/>
      <p:italic r:id="rId14"/>
      <p:boldItalic r:id="rId15"/>
    </p:embeddedFont>
    <p:embeddedFont>
      <p:font typeface="Calibri" pitchFamily="34" charset="0"/>
      <p:regular r:id="rId16"/>
      <p:bold r:id="rId17"/>
      <p:italic r:id="rId18"/>
      <p:boldItalic r:id="rId19"/>
    </p:embeddedFont>
    <p:embeddedFont>
      <p:font typeface="P22UndergroundCYProDemi" charset="-52"/>
      <p:bold r:id="rId20"/>
    </p:embeddedFont>
    <p:embeddedFont>
      <p:font typeface="Calibri Light" charset="0"/>
      <p:regular r:id="rId21"/>
      <p:italic r:id="rId2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4" autoAdjust="0"/>
    <p:restoredTop sz="94660"/>
  </p:normalViewPr>
  <p:slideViewPr>
    <p:cSldViewPr snapToGrid="0">
      <p:cViewPr>
        <p:scale>
          <a:sx n="62" d="100"/>
          <a:sy n="62" d="100"/>
        </p:scale>
        <p:origin x="-534" y="-28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9470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8041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2658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5341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16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5640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6527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8394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9720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208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1710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3609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ru.wikipedia.org/wiki/%D0%91%D0%BE%D0%BB%D0%B8_%D0%B2_%D0%BE%D0%B1%D0%BB%D0%B0%D1%81%D1%82%D0%B8_%D0%B6%D0%B8%D0%B2%D0%BE%D1%82%D0%B0_%D0%B8_%D1%82%D0%B0%D0%B7%D0%B0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06400" y="4259263"/>
            <a:ext cx="7772400" cy="2387600"/>
          </a:xfrm>
        </p:spPr>
        <p:txBody>
          <a:bodyPr>
            <a:normAutofit fontScale="90000"/>
          </a:bodyPr>
          <a:lstStyle/>
          <a:p>
            <a:pPr algn="l">
              <a:lnSpc>
                <a:spcPct val="70000"/>
              </a:lnSpc>
            </a:pPr>
            <a:r>
              <a:rPr lang="ru-RU" dirty="0" smtClean="0">
                <a:latin typeface="P22UndergroundCYProDemi" panose="00000700000000000000" pitchFamily="2" charset="-52"/>
              </a:rPr>
              <a:t>Болезни, связанные с избытком и недостатком витаминов</a:t>
            </a:r>
            <a:endParaRPr lang="ru-RU" dirty="0">
              <a:latin typeface="P22UndergroundCYProDemi" panose="00000700000000000000" pitchFamily="2" charset="-52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b="38686"/>
          <a:stretch/>
        </p:blipFill>
        <p:spPr>
          <a:xfrm>
            <a:off x="0" y="0"/>
            <a:ext cx="9154223" cy="374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580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1751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9432" y="290591"/>
            <a:ext cx="8622706" cy="5732463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P22UndergroundCYProDemi" panose="00000700000000000000" pitchFamily="2" charset="-52"/>
              </a:rPr>
              <a:t>Гипервитаминоз – </a:t>
            </a:r>
            <a:r>
              <a:rPr lang="ru-RU" sz="2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острое расстройство в результате </a:t>
            </a:r>
            <a:r>
              <a:rPr lang="ru-RU" sz="2400" u="sng" dirty="0" smtClean="0">
                <a:latin typeface="P22UndergroundCYProDemi" panose="00000700000000000000" pitchFamily="2" charset="-52"/>
                <a:cs typeface="Segoe UI" panose="020B0502040204020203" pitchFamily="34" charset="0"/>
              </a:rPr>
              <a:t>интоксикации</a:t>
            </a:r>
            <a:r>
              <a:rPr lang="ru-RU" sz="2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сверхвысокой дозой витаминов</a:t>
            </a:r>
          </a:p>
          <a:p>
            <a:pPr marL="0" indent="0">
              <a:buNone/>
            </a:pPr>
            <a:endParaRPr lang="ru-RU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ru-RU" dirty="0" smtClean="0">
                <a:latin typeface="P22UndergroundCYProDemi" panose="00000700000000000000" pitchFamily="2" charset="-52"/>
                <a:cs typeface="Segoe UI" panose="020B0502040204020203" pitchFamily="34" charset="0"/>
              </a:rPr>
              <a:t>Гиповитаминоз - </a:t>
            </a:r>
            <a:r>
              <a:rPr lang="ru-RU" sz="2400" dirty="0">
                <a:latin typeface="Segoe UI" panose="020B0502040204020203" pitchFamily="34" charset="0"/>
                <a:cs typeface="Segoe UI" panose="020B0502040204020203" pitchFamily="34" charset="0"/>
              </a:rPr>
              <a:t>болезненное состояние, возникающее при </a:t>
            </a:r>
            <a:r>
              <a:rPr lang="ru-RU" sz="2400" u="sng" dirty="0">
                <a:latin typeface="P22UndergroundCYProDemi" panose="00000700000000000000" pitchFamily="2" charset="-52"/>
              </a:rPr>
              <a:t>недостаточном поступлении</a:t>
            </a:r>
            <a:r>
              <a:rPr lang="ru-RU" sz="2400" dirty="0"/>
              <a:t> </a:t>
            </a:r>
            <a:r>
              <a:rPr lang="ru-RU" sz="2400" dirty="0">
                <a:latin typeface="Segoe UI" panose="020B0502040204020203" pitchFamily="34" charset="0"/>
                <a:cs typeface="Segoe UI" panose="020B0502040204020203" pitchFamily="34" charset="0"/>
              </a:rPr>
              <a:t>в организм витаминов по сравнении с их </a:t>
            </a:r>
            <a:r>
              <a:rPr lang="ru-RU" sz="2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расходованием</a:t>
            </a:r>
          </a:p>
          <a:p>
            <a:pPr marL="0" indent="0">
              <a:buNone/>
            </a:pPr>
            <a:endParaRPr lang="ru-RU" sz="2400" dirty="0" smtClean="0"/>
          </a:p>
          <a:p>
            <a:pPr marL="0" indent="0">
              <a:buNone/>
            </a:pPr>
            <a:r>
              <a:rPr lang="ru-RU" dirty="0" err="1" smtClean="0">
                <a:latin typeface="P22UndergroundCYProDemi" panose="00000700000000000000" pitchFamily="2" charset="-52"/>
                <a:cs typeface="Segoe UI" panose="020B0502040204020203" pitchFamily="34" charset="0"/>
              </a:rPr>
              <a:t>Авитоминоз</a:t>
            </a:r>
            <a:r>
              <a:rPr lang="ru-RU" dirty="0" smtClean="0">
                <a:latin typeface="P22UndergroundCYProDemi" panose="00000700000000000000" pitchFamily="2" charset="-52"/>
                <a:cs typeface="Segoe UI" panose="020B0502040204020203" pitchFamily="34" charset="0"/>
              </a:rPr>
              <a:t> </a:t>
            </a:r>
            <a:r>
              <a:rPr lang="ru-RU" dirty="0">
                <a:latin typeface="P22UndergroundCYProDemi" panose="00000700000000000000" pitchFamily="2" charset="-52"/>
                <a:cs typeface="Segoe UI" panose="020B0502040204020203" pitchFamily="34" charset="0"/>
              </a:rPr>
              <a:t>– </a:t>
            </a:r>
            <a:r>
              <a:rPr lang="ru-RU" sz="2400" u="sng" dirty="0">
                <a:latin typeface="P22UndergroundCYProDemi" panose="00000700000000000000" pitchFamily="2" charset="-52"/>
                <a:cs typeface="Segoe UI" panose="020B0502040204020203" pitchFamily="34" charset="0"/>
              </a:rPr>
              <a:t>заболевание</a:t>
            </a:r>
            <a:r>
              <a:rPr lang="ru-RU" sz="2400" dirty="0">
                <a:latin typeface="Segoe UI" panose="020B0502040204020203" pitchFamily="34" charset="0"/>
                <a:cs typeface="Segoe UI" panose="020B0502040204020203" pitchFamily="34" charset="0"/>
              </a:rPr>
              <a:t>, являющееся следствием длительного неполноценного питания, в котором отсутствуют какие-либо витамины</a:t>
            </a:r>
            <a:r>
              <a:rPr lang="ru-RU" sz="2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r>
              <a:rPr lang="ru-RU" sz="2400" dirty="0">
                <a:latin typeface="Segoe UI" panose="020B0502040204020203" pitchFamily="34" charset="0"/>
                <a:cs typeface="Segoe UI" panose="020B0502040204020203" pitchFamily="34" charset="0"/>
              </a:rPr>
              <a:t>К</a:t>
            </a:r>
            <a:r>
              <a:rPr lang="ru-RU" sz="2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райняя степень </a:t>
            </a:r>
            <a:r>
              <a:rPr lang="ru-RU" sz="2400" u="sng" dirty="0" smtClean="0">
                <a:latin typeface="P22UndergroundCYProDemi" panose="00000700000000000000" pitchFamily="2" charset="-52"/>
                <a:cs typeface="Segoe UI" panose="020B0502040204020203" pitchFamily="34" charset="0"/>
              </a:rPr>
              <a:t>гиповитаминоза</a:t>
            </a:r>
            <a:endParaRPr lang="ru-RU" sz="2400" u="sng" dirty="0">
              <a:latin typeface="P22UndergroundCYProDemi" panose="00000700000000000000" pitchFamily="2" charset="-52"/>
              <a:cs typeface="Segoe UI" panose="020B05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t="38372" b="27716"/>
          <a:stretch/>
        </p:blipFill>
        <p:spPr>
          <a:xfrm>
            <a:off x="0" y="5377864"/>
            <a:ext cx="9144000" cy="205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58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5260975"/>
          </a:xfrm>
        </p:spPr>
        <p:txBody>
          <a:bodyPr/>
          <a:lstStyle/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         Цинга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ru-RU" dirty="0"/>
              <a:t>	</a:t>
            </a:r>
            <a:r>
              <a:rPr lang="ru-RU" dirty="0" smtClean="0"/>
              <a:t>					Рахит</a:t>
            </a:r>
            <a:endParaRPr lang="ru-RU" dirty="0"/>
          </a:p>
        </p:txBody>
      </p:sp>
      <p:sp>
        <p:nvSpPr>
          <p:cNvPr id="4" name="AutoShape 2" descr="Scorbutic gums.jp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5123" name="Picture 3" descr="C:\Documents and Settings\manohin\Рабочий стол\250px-Scorbutic_gum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99" y="763904"/>
            <a:ext cx="3984625" cy="2390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:\Documents and Settings\manohin\Рабочий стол\221px-XrayRicketsLegssma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6881" y="1350645"/>
            <a:ext cx="2759392" cy="4370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9551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5565" y="156897"/>
            <a:ext cx="7886700" cy="1325563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P22UndergroundCYProDemi" panose="00000700000000000000" pitchFamily="2" charset="-52"/>
              </a:rPr>
              <a:t>Последствия гипервитаминоза</a:t>
            </a:r>
            <a:endParaRPr lang="ru-RU" sz="3600" dirty="0">
              <a:latin typeface="P22UndergroundCYProDemi" panose="00000700000000000000" pitchFamily="2" charset="-52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275565" y="1250258"/>
            <a:ext cx="8622706" cy="5732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>
                <a:latin typeface="Segoe UI" pitchFamily="34" charset="0"/>
                <a:ea typeface="Segoe UI" pitchFamily="34" charset="0"/>
                <a:cs typeface="Segoe UI" pitchFamily="34" charset="0"/>
              </a:rPr>
              <a:t>Для организма человека важно оптимальное поступление витаминов. Избыточное количество нутриентов нежелательно, так как многие витамины обладают токсическим эффектом при передозировке. </a:t>
            </a:r>
            <a:r>
              <a:rPr lang="ru-RU" sz="2400" dirty="0" smtClean="0">
                <a:latin typeface="Segoe UI" pitchFamily="34" charset="0"/>
                <a:ea typeface="Segoe UI" pitchFamily="34" charset="0"/>
                <a:cs typeface="Segoe UI" pitchFamily="34" charset="0"/>
              </a:rPr>
              <a:t>Наиболее </a:t>
            </a:r>
            <a:r>
              <a:rPr lang="ru-RU" sz="2400" dirty="0">
                <a:latin typeface="Segoe UI" pitchFamily="34" charset="0"/>
                <a:ea typeface="Segoe UI" pitchFamily="34" charset="0"/>
                <a:cs typeface="Segoe UI" pitchFamily="34" charset="0"/>
              </a:rPr>
              <a:t>опасен для организма избыток жирорастворимых витаминов А, D, E, K.</a:t>
            </a:r>
            <a:endParaRPr lang="ru-RU" sz="2400" dirty="0" smtClean="0"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r>
              <a:rPr lang="ru-RU" u="sng" dirty="0" smtClean="0">
                <a:latin typeface="P22UndergroundCYProDemi" panose="00000700000000000000" pitchFamily="2" charset="-52"/>
                <a:cs typeface="Segoe UI" panose="020B0502040204020203" pitchFamily="34" charset="0"/>
              </a:rPr>
              <a:t>острый</a:t>
            </a:r>
            <a:r>
              <a:rPr lang="ru-RU" sz="2400" dirty="0" smtClean="0">
                <a:latin typeface="P22UndergroundCYProDemi" panose="00000700000000000000" pitchFamily="2" charset="-52"/>
                <a:cs typeface="Segoe UI" panose="020B0502040204020203" pitchFamily="34" charset="0"/>
              </a:rPr>
              <a:t> </a:t>
            </a:r>
            <a:r>
              <a:rPr lang="ru-RU" sz="2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– при одномоментной передозировке</a:t>
            </a:r>
            <a:endParaRPr lang="ru-RU" sz="2400" dirty="0" smtClean="0">
              <a:latin typeface="P22UndergroundCYProDemi" panose="00000700000000000000" pitchFamily="2" charset="-52"/>
              <a:cs typeface="Segoe UI" panose="020B0502040204020203" pitchFamily="34" charset="0"/>
            </a:endParaRPr>
          </a:p>
          <a:p>
            <a:r>
              <a:rPr lang="ru-RU" u="sng" dirty="0" smtClean="0">
                <a:latin typeface="P22UndergroundCYProDemi" panose="00000700000000000000" pitchFamily="2" charset="-52"/>
                <a:cs typeface="Segoe UI" panose="020B0502040204020203" pitchFamily="34" charset="0"/>
              </a:rPr>
              <a:t>хронический</a:t>
            </a:r>
            <a:r>
              <a:rPr lang="ru-RU" dirty="0" smtClean="0">
                <a:latin typeface="P22UndergroundCYProDemi" panose="00000700000000000000" pitchFamily="2" charset="-52"/>
                <a:cs typeface="Segoe UI" panose="020B0502040204020203" pitchFamily="34" charset="0"/>
              </a:rPr>
              <a:t> </a:t>
            </a:r>
            <a:r>
              <a:rPr lang="ru-RU" dirty="0" smtClean="0">
                <a:latin typeface="Segoe UI" panose="020B0502040204020203" pitchFamily="34" charset="0"/>
                <a:cs typeface="Segoe UI" panose="020B0502040204020203" pitchFamily="34" charset="0"/>
              </a:rPr>
              <a:t>– </a:t>
            </a:r>
            <a:r>
              <a:rPr lang="ru-RU" sz="2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при регулярной </a:t>
            </a:r>
            <a:r>
              <a:rPr lang="ru-RU" sz="24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передозир</a:t>
            </a:r>
            <a:r>
              <a:rPr lang="en-US" sz="2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о</a:t>
            </a:r>
            <a:r>
              <a:rPr lang="ru-RU" sz="24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вке</a:t>
            </a:r>
            <a:endParaRPr lang="ru-RU" u="sng" dirty="0">
              <a:latin typeface="P22UndergroundCYProDemi" panose="00000700000000000000" pitchFamily="2" charset="-52"/>
              <a:cs typeface="Segoe UI" panose="020B0502040204020203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t="38372" b="27716"/>
          <a:stretch/>
        </p:blipFill>
        <p:spPr>
          <a:xfrm>
            <a:off x="0" y="5377864"/>
            <a:ext cx="9144000" cy="205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739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5565" y="156897"/>
            <a:ext cx="7886700" cy="1325563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P22UndergroundCYProDemi" panose="00000700000000000000" pitchFamily="2" charset="-52"/>
              </a:rPr>
              <a:t>Гипервитаминоз витамина А</a:t>
            </a:r>
            <a:endParaRPr lang="ru-RU" sz="3600" dirty="0">
              <a:latin typeface="P22UndergroundCYProDemi" panose="00000700000000000000" pitchFamily="2" charset="-52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275565" y="1250258"/>
            <a:ext cx="8622706" cy="5732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000" dirty="0">
                <a:latin typeface="P22UndergroundCYProDemi" charset="-52"/>
              </a:rPr>
              <a:t>Избыточное количество данного витамина в организме способно вызвать достаточно бурную реакцию. При этом типе гипервитаминоза наблюдается:</a:t>
            </a:r>
          </a:p>
          <a:p>
            <a:pPr>
              <a:lnSpc>
                <a:spcPct val="60000"/>
              </a:lnSpc>
            </a:pPr>
            <a:r>
              <a:rPr lang="ru-RU" sz="1900" dirty="0"/>
              <a:t>кожные высыпания, шелушение кожи</a:t>
            </a:r>
          </a:p>
          <a:p>
            <a:pPr>
              <a:lnSpc>
                <a:spcPct val="60000"/>
              </a:lnSpc>
            </a:pPr>
            <a:r>
              <a:rPr lang="ru-RU" sz="1900" dirty="0"/>
              <a:t>зуд</a:t>
            </a:r>
          </a:p>
          <a:p>
            <a:pPr>
              <a:lnSpc>
                <a:spcPct val="60000"/>
              </a:lnSpc>
            </a:pPr>
            <a:r>
              <a:rPr lang="ru-RU" sz="1900" dirty="0"/>
              <a:t>повышенная возбудимость</a:t>
            </a:r>
          </a:p>
          <a:p>
            <a:pPr>
              <a:lnSpc>
                <a:spcPct val="60000"/>
              </a:lnSpc>
            </a:pPr>
            <a:r>
              <a:rPr lang="ru-RU" sz="1900" dirty="0"/>
              <a:t>выпадение волос</a:t>
            </a:r>
          </a:p>
          <a:p>
            <a:pPr>
              <a:lnSpc>
                <a:spcPct val="60000"/>
              </a:lnSpc>
            </a:pPr>
            <a:r>
              <a:rPr lang="ru-RU" sz="1900" dirty="0"/>
              <a:t>головная боль</a:t>
            </a:r>
          </a:p>
          <a:p>
            <a:pPr>
              <a:lnSpc>
                <a:spcPct val="60000"/>
              </a:lnSpc>
            </a:pPr>
            <a:r>
              <a:rPr lang="ru-RU" sz="1900" dirty="0"/>
              <a:t>тошнота и рвота</a:t>
            </a:r>
          </a:p>
          <a:p>
            <a:pPr>
              <a:lnSpc>
                <a:spcPct val="60000"/>
              </a:lnSpc>
            </a:pPr>
            <a:r>
              <a:rPr lang="ru-RU" sz="1900" dirty="0"/>
              <a:t>боль в суставах</a:t>
            </a:r>
          </a:p>
          <a:p>
            <a:pPr>
              <a:lnSpc>
                <a:spcPct val="60000"/>
              </a:lnSpc>
            </a:pPr>
            <a:r>
              <a:rPr lang="ru-RU" sz="1900" dirty="0"/>
              <a:t>лихорадка</a:t>
            </a:r>
          </a:p>
          <a:p>
            <a:pPr marL="0" indent="0">
              <a:buNone/>
            </a:pPr>
            <a:r>
              <a:rPr lang="ru-RU" sz="2000" dirty="0">
                <a:latin typeface="P22UndergroundCYProDemi" charset="-52"/>
              </a:rPr>
              <a:t>Избыток витамина А вызывает резкое повышение холестерина в крови, а также нарушает работу почек и </a:t>
            </a:r>
            <a:r>
              <a:rPr lang="ru-RU" sz="2000" dirty="0" err="1">
                <a:latin typeface="P22UndergroundCYProDemi" charset="-52"/>
              </a:rPr>
              <a:t>мочевыводительной</a:t>
            </a:r>
            <a:r>
              <a:rPr lang="ru-RU" sz="2000" dirty="0">
                <a:latin typeface="P22UndergroundCYProDemi" charset="-52"/>
              </a:rPr>
              <a:t> системы.</a:t>
            </a:r>
          </a:p>
          <a:p>
            <a:pPr marL="0" indent="0">
              <a:buNone/>
            </a:pPr>
            <a:endParaRPr lang="ru-RU" u="sng" dirty="0">
              <a:latin typeface="P22UndergroundCYProDemi" panose="00000700000000000000" pitchFamily="2" charset="-52"/>
              <a:cs typeface="Segoe UI" panose="020B0502040204020203" pitchFamily="34" charset="0"/>
            </a:endParaRPr>
          </a:p>
        </p:txBody>
      </p:sp>
      <p:pic>
        <p:nvPicPr>
          <p:cNvPr id="1026" name="Picture 2" descr="C:\Documents and Settings\manohin\Рабочий стол\457px-All-trans-Retinol2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260" y="5426075"/>
            <a:ext cx="4352925" cy="1343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003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5565" y="156897"/>
            <a:ext cx="7886700" cy="1325563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P22UndergroundCYProDemi" panose="00000700000000000000" pitchFamily="2" charset="-52"/>
              </a:rPr>
              <a:t>Гипервитаминоз витамина </a:t>
            </a:r>
            <a:r>
              <a:rPr lang="en-US" sz="3600" dirty="0" smtClean="0">
                <a:latin typeface="P22UndergroundCYProDemi" panose="00000700000000000000" pitchFamily="2" charset="-52"/>
              </a:rPr>
              <a:t>C</a:t>
            </a:r>
            <a:endParaRPr lang="ru-RU" sz="3600" dirty="0">
              <a:latin typeface="P22UndergroundCYProDemi" panose="00000700000000000000" pitchFamily="2" charset="-52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275565" y="1250258"/>
            <a:ext cx="8622706" cy="5732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>
                <a:latin typeface="P22UndergroundCYProDemi" charset="-52"/>
              </a:rPr>
              <a:t>Обычно переизбыток этого витамина выводится из организма через мочу, однако при длительном переизбытке данного витамина вероятны следующие симптомы:</a:t>
            </a:r>
          </a:p>
          <a:p>
            <a:pPr>
              <a:lnSpc>
                <a:spcPct val="50000"/>
              </a:lnSpc>
            </a:pPr>
            <a:r>
              <a:rPr lang="ru-RU" sz="2400" dirty="0"/>
              <a:t>покраснение кожи</a:t>
            </a:r>
          </a:p>
          <a:p>
            <a:pPr>
              <a:lnSpc>
                <a:spcPct val="50000"/>
              </a:lnSpc>
            </a:pPr>
            <a:r>
              <a:rPr lang="ru-RU" sz="2400" dirty="0"/>
              <a:t>кожный зуд</a:t>
            </a:r>
          </a:p>
          <a:p>
            <a:pPr>
              <a:lnSpc>
                <a:spcPct val="50000"/>
              </a:lnSpc>
            </a:pPr>
            <a:r>
              <a:rPr lang="ru-RU" sz="2400" dirty="0"/>
              <a:t>раздражение мочевого тракта</a:t>
            </a:r>
          </a:p>
          <a:p>
            <a:pPr>
              <a:lnSpc>
                <a:spcPct val="50000"/>
              </a:lnSpc>
            </a:pPr>
            <a:r>
              <a:rPr lang="ru-RU" sz="2400" dirty="0"/>
              <a:t>головная боль</a:t>
            </a:r>
          </a:p>
          <a:p>
            <a:pPr>
              <a:lnSpc>
                <a:spcPct val="50000"/>
              </a:lnSpc>
            </a:pPr>
            <a:r>
              <a:rPr lang="ru-RU" sz="2400" dirty="0"/>
              <a:t>головокружение</a:t>
            </a:r>
          </a:p>
          <a:p>
            <a:pPr marL="0" indent="0">
              <a:buNone/>
            </a:pPr>
            <a:r>
              <a:rPr lang="ru-RU" sz="2400" dirty="0">
                <a:latin typeface="P22UndergroundCYProDemi" charset="-52"/>
              </a:rPr>
              <a:t>Избыток данного витамина приводит </a:t>
            </a:r>
            <a:endParaRPr lang="en-US" sz="2400" dirty="0" smtClean="0">
              <a:latin typeface="P22UndergroundCYProDemi" charset="-52"/>
            </a:endParaRPr>
          </a:p>
          <a:p>
            <a:pPr marL="0" indent="0">
              <a:buNone/>
            </a:pPr>
            <a:r>
              <a:rPr lang="ru-RU" sz="2400" dirty="0" smtClean="0">
                <a:latin typeface="P22UndergroundCYProDemi" charset="-52"/>
              </a:rPr>
              <a:t>также </a:t>
            </a:r>
            <a:r>
              <a:rPr lang="ru-RU" sz="2400" dirty="0">
                <a:latin typeface="P22UndergroundCYProDemi" charset="-52"/>
              </a:rPr>
              <a:t>к уменьшению свертываемости </a:t>
            </a:r>
            <a:endParaRPr lang="en-US" sz="2400" dirty="0" smtClean="0">
              <a:latin typeface="P22UndergroundCYProDemi" charset="-52"/>
            </a:endParaRPr>
          </a:p>
          <a:p>
            <a:pPr marL="0" indent="0">
              <a:buNone/>
            </a:pPr>
            <a:r>
              <a:rPr lang="ru-RU" sz="2400" dirty="0" smtClean="0">
                <a:latin typeface="P22UndergroundCYProDemi" charset="-52"/>
              </a:rPr>
              <a:t>крови</a:t>
            </a:r>
            <a:r>
              <a:rPr lang="ru-RU" sz="2400" dirty="0">
                <a:latin typeface="P22UndergroundCYProDemi" charset="-52"/>
              </a:rPr>
              <a:t>, повышению давления и </a:t>
            </a:r>
            <a:endParaRPr lang="en-US" sz="2400" dirty="0" smtClean="0">
              <a:latin typeface="P22UndergroundCYProDemi" charset="-52"/>
            </a:endParaRPr>
          </a:p>
          <a:p>
            <a:pPr marL="0" indent="0">
              <a:buNone/>
            </a:pPr>
            <a:r>
              <a:rPr lang="ru-RU" sz="2400" dirty="0" smtClean="0">
                <a:latin typeface="P22UndergroundCYProDemi" charset="-52"/>
              </a:rPr>
              <a:t>нарушениям</a:t>
            </a:r>
            <a:r>
              <a:rPr lang="ru-RU" sz="2400" dirty="0">
                <a:latin typeface="P22UndergroundCYProDemi" charset="-52"/>
              </a:rPr>
              <a:t> обмена веществ.</a:t>
            </a:r>
          </a:p>
          <a:p>
            <a:pPr marL="0" indent="0">
              <a:buNone/>
            </a:pPr>
            <a:endParaRPr lang="ru-RU" u="sng" dirty="0">
              <a:latin typeface="P22UndergroundCYProDemi" panose="00000700000000000000" pitchFamily="2" charset="-52"/>
              <a:cs typeface="Segoe UI" panose="020B0502040204020203" pitchFamily="34" charset="0"/>
            </a:endParaRPr>
          </a:p>
        </p:txBody>
      </p:sp>
      <p:pic>
        <p:nvPicPr>
          <p:cNvPr id="2051" name="Picture 3" descr="C:\Documents and Settings\manohin\Рабочий стол\a7686c6f877753f6e92ebf56fb5a130f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0" y="4476750"/>
            <a:ext cx="333375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2495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Картинки по запросу остеопороз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1825" y="4591049"/>
            <a:ext cx="4286250" cy="2266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5565" y="156897"/>
            <a:ext cx="7886700" cy="1325563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P22UndergroundCYProDemi" panose="00000700000000000000" pitchFamily="2" charset="-52"/>
              </a:rPr>
              <a:t>Гипервитаминоз витамина </a:t>
            </a:r>
            <a:r>
              <a:rPr lang="en-US" sz="3600" dirty="0" smtClean="0">
                <a:latin typeface="P22UndergroundCYProDemi" panose="00000700000000000000" pitchFamily="2" charset="-52"/>
              </a:rPr>
              <a:t>D</a:t>
            </a:r>
            <a:endParaRPr lang="ru-RU" sz="3600" dirty="0">
              <a:latin typeface="P22UndergroundCYProDemi" panose="00000700000000000000" pitchFamily="2" charset="-52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275565" y="1250258"/>
            <a:ext cx="8622706" cy="5732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>
                <a:latin typeface="P22UndergroundCYProDemi" charset="-52"/>
              </a:rPr>
              <a:t>Витамин D в больших количествах токсичен. Симптоматикой отравления этим веществом являются:</a:t>
            </a:r>
          </a:p>
          <a:p>
            <a:pPr>
              <a:lnSpc>
                <a:spcPct val="50000"/>
              </a:lnSpc>
            </a:pPr>
            <a:r>
              <a:rPr lang="ru-RU" sz="2000" dirty="0"/>
              <a:t>головная боль</a:t>
            </a:r>
          </a:p>
          <a:p>
            <a:pPr>
              <a:lnSpc>
                <a:spcPct val="50000"/>
              </a:lnSpc>
            </a:pPr>
            <a:r>
              <a:rPr lang="ru-RU" sz="2000" dirty="0"/>
              <a:t>слабость</a:t>
            </a:r>
          </a:p>
          <a:p>
            <a:pPr>
              <a:lnSpc>
                <a:spcPct val="50000"/>
              </a:lnSpc>
            </a:pPr>
            <a:r>
              <a:rPr lang="ru-RU" sz="2000" dirty="0"/>
              <a:t>потеря аппетита</a:t>
            </a:r>
          </a:p>
          <a:p>
            <a:pPr>
              <a:lnSpc>
                <a:spcPct val="50000"/>
              </a:lnSpc>
            </a:pPr>
            <a:r>
              <a:rPr lang="ru-RU" sz="2000" dirty="0"/>
              <a:t>боли в суставах</a:t>
            </a:r>
          </a:p>
          <a:p>
            <a:pPr>
              <a:lnSpc>
                <a:spcPct val="50000"/>
              </a:lnSpc>
            </a:pPr>
            <a:r>
              <a:rPr lang="ru-RU" sz="2000" dirty="0"/>
              <a:t>тошнота и рвота</a:t>
            </a:r>
          </a:p>
          <a:p>
            <a:pPr>
              <a:lnSpc>
                <a:spcPct val="50000"/>
              </a:lnSpc>
            </a:pPr>
            <a:r>
              <a:rPr lang="ru-RU" sz="2000" dirty="0"/>
              <a:t>спазмы в животе, расстройство пищеварения, запоры</a:t>
            </a:r>
          </a:p>
          <a:p>
            <a:pPr marL="0" indent="0">
              <a:buNone/>
            </a:pPr>
            <a:r>
              <a:rPr lang="ru-RU" sz="2400" dirty="0">
                <a:latin typeface="P22UndergroundCYProDemi" charset="-52"/>
              </a:rPr>
              <a:t>Хронический гипервитаминоз </a:t>
            </a:r>
            <a:endParaRPr lang="en-US" sz="2400" dirty="0" smtClean="0">
              <a:latin typeface="P22UndergroundCYProDemi" charset="-52"/>
            </a:endParaRPr>
          </a:p>
          <a:p>
            <a:pPr marL="0" indent="0">
              <a:buNone/>
            </a:pPr>
            <a:r>
              <a:rPr lang="ru-RU" sz="2400" dirty="0" smtClean="0">
                <a:latin typeface="P22UndergroundCYProDemi" charset="-52"/>
              </a:rPr>
              <a:t>этим </a:t>
            </a:r>
            <a:r>
              <a:rPr lang="ru-RU" sz="2400" dirty="0">
                <a:latin typeface="P22UndergroundCYProDemi" charset="-52"/>
              </a:rPr>
              <a:t>витамином приводит к </a:t>
            </a:r>
            <a:endParaRPr lang="en-US" sz="2400" dirty="0" smtClean="0">
              <a:latin typeface="P22UndergroundCYProDemi" charset="-52"/>
            </a:endParaRPr>
          </a:p>
          <a:p>
            <a:pPr marL="0" indent="0">
              <a:buNone/>
            </a:pPr>
            <a:r>
              <a:rPr lang="ru-RU" sz="2400" dirty="0" smtClean="0">
                <a:latin typeface="P22UndergroundCYProDemi" charset="-52"/>
              </a:rPr>
              <a:t>появлению </a:t>
            </a:r>
            <a:r>
              <a:rPr lang="ru-RU" sz="2400" dirty="0">
                <a:latin typeface="P22UndergroundCYProDemi" charset="-52"/>
              </a:rPr>
              <a:t>остеопороза, а </a:t>
            </a:r>
            <a:endParaRPr lang="en-US" sz="2400" dirty="0" smtClean="0">
              <a:latin typeface="P22UndergroundCYProDemi" charset="-52"/>
            </a:endParaRPr>
          </a:p>
          <a:p>
            <a:pPr marL="0" indent="0">
              <a:buNone/>
            </a:pPr>
            <a:r>
              <a:rPr lang="ru-RU" sz="2400" dirty="0" smtClean="0">
                <a:latin typeface="P22UndergroundCYProDemi" charset="-52"/>
              </a:rPr>
              <a:t>также </a:t>
            </a:r>
            <a:r>
              <a:rPr lang="ru-RU" sz="2400" dirty="0">
                <a:latin typeface="P22UndergroundCYProDemi" charset="-52"/>
              </a:rPr>
              <a:t>к отложению </a:t>
            </a:r>
            <a:endParaRPr lang="en-US" sz="2400" dirty="0" smtClean="0">
              <a:latin typeface="P22UndergroundCYProDemi" charset="-52"/>
            </a:endParaRPr>
          </a:p>
          <a:p>
            <a:pPr marL="0" indent="0">
              <a:buNone/>
            </a:pPr>
            <a:r>
              <a:rPr lang="ru-RU" sz="2400" dirty="0" smtClean="0">
                <a:latin typeface="P22UndergroundCYProDemi" charset="-52"/>
              </a:rPr>
              <a:t>кальция </a:t>
            </a:r>
            <a:r>
              <a:rPr lang="ru-RU" sz="2400" dirty="0">
                <a:latin typeface="P22UndergroundCYProDemi" charset="-52"/>
              </a:rPr>
              <a:t>в почках, сердце, </a:t>
            </a:r>
            <a:endParaRPr lang="en-US" sz="2400" dirty="0" smtClean="0">
              <a:latin typeface="P22UndergroundCYProDemi" charset="-52"/>
            </a:endParaRPr>
          </a:p>
          <a:p>
            <a:pPr marL="0" indent="0">
              <a:buNone/>
            </a:pPr>
            <a:r>
              <a:rPr lang="ru-RU" sz="2400" dirty="0" smtClean="0">
                <a:latin typeface="P22UndergroundCYProDemi" charset="-52"/>
              </a:rPr>
              <a:t>лёгких</a:t>
            </a:r>
            <a:r>
              <a:rPr lang="ru-RU" sz="2400" dirty="0">
                <a:latin typeface="P22UndergroundCYProDemi" charset="-52"/>
              </a:rPr>
              <a:t>, стенках сосудов.</a:t>
            </a:r>
          </a:p>
          <a:p>
            <a:pPr marL="0" indent="0">
              <a:buNone/>
            </a:pPr>
            <a:endParaRPr lang="ru-RU" u="sng" dirty="0">
              <a:latin typeface="P22UndergroundCYProDemi" panose="00000700000000000000" pitchFamily="2" charset="-52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625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5565" y="156897"/>
            <a:ext cx="7886700" cy="1325563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P22UndergroundCYProDemi" panose="00000700000000000000" pitchFamily="2" charset="-52"/>
              </a:rPr>
              <a:t>Гипервитаминоз витамина </a:t>
            </a:r>
            <a:r>
              <a:rPr lang="en-US" sz="3600" dirty="0">
                <a:latin typeface="P22UndergroundCYProDemi" panose="00000700000000000000" pitchFamily="2" charset="-52"/>
              </a:rPr>
              <a:t>E</a:t>
            </a:r>
            <a:endParaRPr lang="ru-RU" sz="3600" dirty="0">
              <a:latin typeface="P22UndergroundCYProDemi" panose="00000700000000000000" pitchFamily="2" charset="-52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275565" y="1250258"/>
            <a:ext cx="8622706" cy="5732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>
                <a:latin typeface="P22UndergroundCYProDemi" charset="-52"/>
              </a:rPr>
              <a:t>Избыток витамина E провоцирует следующие симптомы:</a:t>
            </a:r>
          </a:p>
          <a:p>
            <a:pPr>
              <a:lnSpc>
                <a:spcPct val="50000"/>
              </a:lnSpc>
            </a:pPr>
            <a:r>
              <a:rPr lang="ru-RU" sz="2000" dirty="0"/>
              <a:t>головная боль</a:t>
            </a:r>
          </a:p>
          <a:p>
            <a:pPr>
              <a:lnSpc>
                <a:spcPct val="50000"/>
              </a:lnSpc>
            </a:pPr>
            <a:r>
              <a:rPr lang="ru-RU" sz="2000" dirty="0"/>
              <a:t>повышенная утомляемость</a:t>
            </a:r>
          </a:p>
          <a:p>
            <a:pPr>
              <a:lnSpc>
                <a:spcPct val="50000"/>
              </a:lnSpc>
            </a:pPr>
            <a:r>
              <a:rPr lang="ru-RU" sz="2000" dirty="0"/>
              <a:t>расстройство работы желудочно-кишечного тракта</a:t>
            </a:r>
          </a:p>
          <a:p>
            <a:pPr marL="0" indent="0">
              <a:buNone/>
            </a:pPr>
            <a:r>
              <a:rPr lang="ru-RU" sz="2400" dirty="0">
                <a:latin typeface="P22UndergroundCYProDemi" charset="-52"/>
              </a:rPr>
              <a:t>Переизбыток витамина приводит к хрупкости костей, а также блокирует усвояемость других витаминов</a:t>
            </a:r>
            <a:r>
              <a:rPr lang="ru-RU" sz="2400" dirty="0" smtClean="0">
                <a:latin typeface="P22UndergroundCYProDemi" charset="-52"/>
              </a:rPr>
              <a:t>.</a:t>
            </a:r>
            <a:endParaRPr lang="en-US" sz="2400" dirty="0" smtClean="0">
              <a:latin typeface="P22UndergroundCYProDemi" charset="-52"/>
            </a:endParaRPr>
          </a:p>
          <a:p>
            <a:pPr marL="0" indent="0">
              <a:buNone/>
            </a:pPr>
            <a:endParaRPr lang="en-US" sz="2400" dirty="0">
              <a:latin typeface="P22UndergroundCYProDemi" charset="-52"/>
            </a:endParaRPr>
          </a:p>
          <a:p>
            <a:pPr marL="0" indent="0">
              <a:buNone/>
            </a:pPr>
            <a:endParaRPr lang="en-US" sz="2400" dirty="0">
              <a:latin typeface="P22UndergroundCYProDemi" charset="-52"/>
            </a:endParaRPr>
          </a:p>
          <a:p>
            <a:pPr marL="0" indent="0">
              <a:buNone/>
            </a:pPr>
            <a:r>
              <a:rPr lang="ru-RU" sz="2400" dirty="0" smtClean="0"/>
              <a:t>Витамин К часто назначают </a:t>
            </a:r>
            <a:r>
              <a:rPr lang="ru-RU" sz="2400" dirty="0"/>
              <a:t>новорожденным при недостаточности выработки определенных ферментов. А также при употреблении препаратов, в которых может находиться </a:t>
            </a:r>
            <a:r>
              <a:rPr lang="ru-RU" sz="2400" dirty="0" err="1"/>
              <a:t>филлохинон</a:t>
            </a:r>
            <a:r>
              <a:rPr lang="ru-RU" sz="2400" dirty="0"/>
              <a:t> (</a:t>
            </a:r>
            <a:r>
              <a:rPr lang="ru-RU" sz="2400" dirty="0" err="1"/>
              <a:t>фитоменадион</a:t>
            </a:r>
            <a:r>
              <a:rPr lang="ru-RU" sz="2400" dirty="0"/>
              <a:t>, </a:t>
            </a:r>
            <a:r>
              <a:rPr lang="ru-RU" sz="2400" dirty="0" err="1"/>
              <a:t>викасол</a:t>
            </a:r>
            <a:r>
              <a:rPr lang="ru-RU" sz="2400" dirty="0"/>
              <a:t>). Передозировка витамином К приводит к гемолитической анемии (разрушение эритроцитов) и повышенному количеству билирубина в крови. </a:t>
            </a:r>
            <a:endParaRPr lang="ru-RU" sz="2400" dirty="0">
              <a:latin typeface="P22UndergroundCYProDemi" charset="-52"/>
            </a:endParaRPr>
          </a:p>
          <a:p>
            <a:pPr marL="0" indent="0">
              <a:buNone/>
            </a:pPr>
            <a:endParaRPr lang="ru-RU" u="sng" dirty="0">
              <a:latin typeface="P22UndergroundCYProDemi" panose="00000700000000000000" pitchFamily="2" charset="-52"/>
              <a:cs typeface="Segoe UI" panose="020B0502040204020203" pitchFamily="34" charset="0"/>
            </a:endParaRPr>
          </a:p>
        </p:txBody>
      </p:sp>
      <p:sp>
        <p:nvSpPr>
          <p:cNvPr id="3" name="AutoShape 4" descr="Tocopherol, alpha-.sv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6" descr="Tocopherol, alpha-.sv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Заголовок 1"/>
          <p:cNvSpPr txBox="1">
            <a:spLocks/>
          </p:cNvSpPr>
          <p:nvPr/>
        </p:nvSpPr>
        <p:spPr>
          <a:xfrm>
            <a:off x="275565" y="3331314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 smtClean="0">
                <a:latin typeface="P22UndergroundCYProDemi" panose="00000700000000000000" pitchFamily="2" charset="-52"/>
              </a:rPr>
              <a:t>Гипервитаминоз витамина </a:t>
            </a:r>
            <a:r>
              <a:rPr lang="ru-RU" sz="3600" dirty="0">
                <a:latin typeface="P22UndergroundCYProDemi" panose="00000700000000000000" pitchFamily="2" charset="-52"/>
              </a:rPr>
              <a:t>К</a:t>
            </a:r>
          </a:p>
        </p:txBody>
      </p:sp>
    </p:spTree>
    <p:extLst>
      <p:ext uri="{BB962C8B-B14F-4D97-AF65-F5344CB8AC3E}">
        <p14:creationId xmlns:p14="http://schemas.microsoft.com/office/powerpoint/2010/main" val="3947279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5565" y="156897"/>
            <a:ext cx="7886700" cy="1325563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P22UndergroundCYProDemi" panose="00000700000000000000" pitchFamily="2" charset="-52"/>
              </a:rPr>
              <a:t>Гиповитаминоз </a:t>
            </a:r>
            <a:r>
              <a:rPr lang="ru-RU" sz="3600" dirty="0" smtClean="0">
                <a:latin typeface="P22UndergroundCYProDemi" panose="00000700000000000000" pitchFamily="2" charset="-52"/>
              </a:rPr>
              <a:t>витамина А</a:t>
            </a:r>
            <a:endParaRPr lang="ru-RU" sz="3600" dirty="0">
              <a:latin typeface="P22UndergroundCYProDemi" panose="00000700000000000000" pitchFamily="2" charset="-52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275565" y="1250258"/>
            <a:ext cx="8622706" cy="5732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000" dirty="0"/>
              <a:t>Гемералопия </a:t>
            </a:r>
            <a:r>
              <a:rPr lang="ru-RU" sz="2000" dirty="0" smtClean="0"/>
              <a:t>(нарушение ночного зрения)</a:t>
            </a:r>
          </a:p>
          <a:p>
            <a:pPr marL="0" indent="0">
              <a:buNone/>
            </a:pPr>
            <a:r>
              <a:rPr lang="ru-RU" sz="2000" dirty="0" smtClean="0"/>
              <a:t>Ксерофтальмия </a:t>
            </a:r>
            <a:r>
              <a:rPr lang="ru-RU" sz="2000" dirty="0"/>
              <a:t>(сухость </a:t>
            </a:r>
            <a:r>
              <a:rPr lang="ru-RU" sz="2000" dirty="0" smtClean="0"/>
              <a:t>конъюнктивы) </a:t>
            </a:r>
          </a:p>
          <a:p>
            <a:pPr marL="0" indent="0">
              <a:buNone/>
            </a:pPr>
            <a:r>
              <a:rPr lang="ru-RU" sz="2000" dirty="0" smtClean="0"/>
              <a:t>Пятна </a:t>
            </a:r>
            <a:r>
              <a:rPr lang="ru-RU" sz="2000" dirty="0"/>
              <a:t>Бито (поверхностные пенистые пятна </a:t>
            </a:r>
            <a:r>
              <a:rPr lang="ru-RU" sz="2000" dirty="0" smtClean="0"/>
              <a:t>на конъюнктиве</a:t>
            </a:r>
            <a:r>
              <a:rPr lang="ru-RU" sz="2000" dirty="0"/>
              <a:t>) </a:t>
            </a:r>
            <a:endParaRPr lang="ru-RU" sz="2000" dirty="0"/>
          </a:p>
          <a:p>
            <a:pPr marL="0" indent="0">
              <a:buNone/>
            </a:pPr>
            <a:r>
              <a:rPr lang="ru-RU" sz="2000" dirty="0" smtClean="0"/>
              <a:t>Гиперкератоз — </a:t>
            </a:r>
            <a:r>
              <a:rPr lang="ru-RU" sz="2000" dirty="0"/>
              <a:t>сухость, шелушение и бледность кожи, атрофия потовых и сальных желёз. </a:t>
            </a:r>
            <a:endParaRPr lang="ru-RU" sz="2000" dirty="0" smtClean="0"/>
          </a:p>
          <a:p>
            <a:pPr marL="0" indent="0">
              <a:buNone/>
            </a:pPr>
            <a:r>
              <a:rPr lang="ru-RU" sz="2000" u="sng" dirty="0" smtClean="0">
                <a:latin typeface="P22UndergroundCYProDemi" panose="00000700000000000000" pitchFamily="2" charset="-52"/>
                <a:cs typeface="Segoe UI" panose="020B0502040204020203" pitchFamily="34" charset="0"/>
              </a:rPr>
              <a:t>В:  </a:t>
            </a:r>
            <a:r>
              <a:rPr lang="ru-RU" sz="2000" dirty="0" smtClean="0"/>
              <a:t>дефицита </a:t>
            </a:r>
            <a:r>
              <a:rPr lang="ru-RU" sz="2000" dirty="0"/>
              <a:t>характеризуется повышенной раздражительностью, плохим сном, рассеянностью, забывчивостью, </a:t>
            </a:r>
            <a:r>
              <a:rPr lang="ru-RU" sz="2000" dirty="0" err="1"/>
              <a:t>зябкостью,</a:t>
            </a:r>
            <a:r>
              <a:rPr lang="ru-RU" sz="2000" dirty="0" err="1">
                <a:hlinkClick r:id="rId2" tooltip="Боли в области живота и таза"/>
              </a:rPr>
              <a:t>болями</a:t>
            </a:r>
            <a:r>
              <a:rPr lang="ru-RU" sz="2000" dirty="0">
                <a:hlinkClick r:id="rId2" tooltip="Боли в области живота и таза"/>
              </a:rPr>
              <a:t> в животе</a:t>
            </a:r>
            <a:r>
              <a:rPr lang="ru-RU" sz="2000" dirty="0"/>
              <a:t>, склонностью к </a:t>
            </a:r>
            <a:r>
              <a:rPr lang="ru-RU" sz="2000" dirty="0" smtClean="0"/>
              <a:t>рвоте</a:t>
            </a:r>
          </a:p>
          <a:p>
            <a:pPr marL="0" indent="0">
              <a:buNone/>
            </a:pPr>
            <a:r>
              <a:rPr lang="ru-RU" sz="2000" dirty="0" smtClean="0"/>
              <a:t>С: цинга</a:t>
            </a:r>
          </a:p>
          <a:p>
            <a:pPr marL="0" indent="0">
              <a:buNone/>
            </a:pPr>
            <a:r>
              <a:rPr lang="en-US" sz="2000" dirty="0" smtClean="0"/>
              <a:t>D^ </a:t>
            </a:r>
            <a:r>
              <a:rPr lang="ru-RU" sz="2000" smtClean="0"/>
              <a:t>рахит</a:t>
            </a:r>
            <a:endParaRPr lang="ru-RU" sz="2000" dirty="0" smtClean="0"/>
          </a:p>
          <a:p>
            <a:pPr marL="0" indent="0">
              <a:buNone/>
            </a:pPr>
            <a:endParaRPr lang="ru-RU" sz="2000" u="sng" dirty="0">
              <a:latin typeface="P22UndergroundCYProDemi" panose="00000700000000000000" pitchFamily="2" charset="-52"/>
              <a:cs typeface="Segoe UI" panose="020B0502040204020203" pitchFamily="34" charset="0"/>
            </a:endParaRPr>
          </a:p>
        </p:txBody>
      </p:sp>
      <p:pic>
        <p:nvPicPr>
          <p:cNvPr id="1026" name="Picture 2" descr="C:\Documents and Settings\manohin\Рабочий стол\457px-All-trans-Retinol2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260" y="5426075"/>
            <a:ext cx="4352925" cy="1343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5806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173</TotalTime>
  <Words>322</Words>
  <Application>Microsoft Office PowerPoint</Application>
  <PresentationFormat>Экран (4:3)</PresentationFormat>
  <Paragraphs>73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Segoe UI</vt:lpstr>
      <vt:lpstr>Calibri</vt:lpstr>
      <vt:lpstr>P22UndergroundCYProDemi</vt:lpstr>
      <vt:lpstr>Calibri Light</vt:lpstr>
      <vt:lpstr>Тема Office</vt:lpstr>
      <vt:lpstr>Болезни, связанные с избытком и недостатком витаминов</vt:lpstr>
      <vt:lpstr>Презентация PowerPoint</vt:lpstr>
      <vt:lpstr>Презентация PowerPoint</vt:lpstr>
      <vt:lpstr>Последствия гипервитаминоза</vt:lpstr>
      <vt:lpstr>Гипервитаминоз витамина А</vt:lpstr>
      <vt:lpstr>Гипервитаминоз витамина C</vt:lpstr>
      <vt:lpstr>Гипервитаминоз витамина D</vt:lpstr>
      <vt:lpstr>Гипервитаминоз витамина E</vt:lpstr>
      <vt:lpstr>Гиповитаминоз витамина А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Болезни, связанные с избытком и недостатком витаминов</dc:title>
  <dc:creator>Антон Манохин</dc:creator>
  <cp:lastModifiedBy>Манохин Антон</cp:lastModifiedBy>
  <cp:revision>13</cp:revision>
  <dcterms:created xsi:type="dcterms:W3CDTF">2018-05-22T05:04:32Z</dcterms:created>
  <dcterms:modified xsi:type="dcterms:W3CDTF">2018-05-22T08:41:10Z</dcterms:modified>
</cp:coreProperties>
</file>

<file path=docProps/thumbnail.jpeg>
</file>